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6"/>
  </p:notesMasterIdLst>
  <p:sldIdLst>
    <p:sldId id="256" r:id="rId19"/>
    <p:sldId id="257" r:id="rId20"/>
    <p:sldId id="258" r:id="rId21"/>
    <p:sldId id="259" r:id="rId22"/>
    <p:sldId id="260" r:id="rId23"/>
    <p:sldId id="261" r:id="rId24"/>
    <p:sldId id="262" r:id="rId25"/>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Calibri" charset="1" panose="020F0702030404030204"/>
      <p:regular r:id="rId10"/>
    </p:embeddedFont>
    <p:embeddedFont>
      <p:font typeface="Helvetica Now" charset="1" panose="020B0504030202020204"/>
      <p:regular r:id="rId11"/>
    </p:embeddedFont>
    <p:embeddedFont>
      <p:font typeface="Helvetica Now Bold" charset="1" panose="020B0804030202020204"/>
      <p:regular r:id="rId12"/>
    </p:embeddedFont>
    <p:embeddedFont>
      <p:font typeface="Helvetica Now Italics" charset="1" panose="020B0504030202090204"/>
      <p:regular r:id="rId13"/>
    </p:embeddedFont>
    <p:embeddedFont>
      <p:font typeface="Helvetica Now Bold Italics" charset="1" panose="020B0904030202090204"/>
      <p:regular r:id="rId14"/>
    </p:embeddedFont>
    <p:embeddedFont>
      <p:font typeface="Helvetica Now Light" charset="1" panose="020B0404030202020204"/>
      <p:regular r:id="rId15"/>
    </p:embeddedFont>
    <p:embeddedFont>
      <p:font typeface="Helvetica Now Light Italics" charset="1" panose="020B0404030202090204"/>
      <p:regular r:id="rId16"/>
    </p:embeddedFont>
    <p:embeddedFont>
      <p:font typeface="Helvetica Now Heavy" charset="1" panose="020B0A04030202020204"/>
      <p:regular r:id="rId17"/>
    </p:embeddedFont>
    <p:embeddedFont>
      <p:font typeface="Helvetica Now Heavy Italics" charset="1" panose="020B0A04030202090204"/>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slides/slide1.xml" Type="http://schemas.openxmlformats.org/officeDocument/2006/relationships/slide"/><Relationship Id="rId2" Target="presProps.xml" Type="http://schemas.openxmlformats.org/officeDocument/2006/relationships/presProps"/><Relationship Id="rId20" Target="slides/slide2.xml" Type="http://schemas.openxmlformats.org/officeDocument/2006/relationships/slide"/><Relationship Id="rId21" Target="slides/slide3.xml" Type="http://schemas.openxmlformats.org/officeDocument/2006/relationships/slide"/><Relationship Id="rId22" Target="slides/slide4.xml" Type="http://schemas.openxmlformats.org/officeDocument/2006/relationships/slide"/><Relationship Id="rId23" Target="slides/slide5.xml" Type="http://schemas.openxmlformats.org/officeDocument/2006/relationships/slide"/><Relationship Id="rId24" Target="slides/slide6.xml" Type="http://schemas.openxmlformats.org/officeDocument/2006/relationships/slide"/><Relationship Id="rId25" Target="slides/slide7.xml" Type="http://schemas.openxmlformats.org/officeDocument/2006/relationships/slide"/><Relationship Id="rId26" Target="notesMasters/notesMaster1.xml" Type="http://schemas.openxmlformats.org/officeDocument/2006/relationships/notesMaster"/><Relationship Id="rId27" Target="theme/theme2.xml" Type="http://schemas.openxmlformats.org/officeDocument/2006/relationships/theme"/><Relationship Id="rId28" Target="notesSlides/notesSlide1.xml" Type="http://schemas.openxmlformats.org/officeDocument/2006/relationships/notesSlide"/><Relationship Id="rId29" Target="notesSlides/notesSlide2.xml" Type="http://schemas.openxmlformats.org/officeDocument/2006/relationships/notesSlide"/><Relationship Id="rId3" Target="viewProps.xml" Type="http://schemas.openxmlformats.org/officeDocument/2006/relationships/viewProps"/><Relationship Id="rId30" Target="notesSlides/notesSlide3.xml" Type="http://schemas.openxmlformats.org/officeDocument/2006/relationships/note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notesMasters/_rels/notesMaster1.xml.rels><?xml version="1.0" encoding="UTF-8" standalone="no"?><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2.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notesSlide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 are excited to announce the upcoming 2023 Colorado Gives Day Corporate Challenge sponsored by Delta Dental of Colorado, and we invite you to join this impactful event. It is easy and fun to participate, you just create a fundraising page and share it with employees to raise funds for your favorite causes.</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Colorado Gives Day is Tuesday, Dec. 5.</a:t>
            </a:r>
          </a:p>
          <a:p>
            <a:r>
              <a:rPr lang="en-US"/>
              <a:t/>
            </a:r>
          </a:p>
          <a:p>
            <a:r>
              <a:rPr lang="en-US"/>
              <a:t>Last year, Coloradans came together to raise more than $53 million.</a:t>
            </a:r>
          </a:p>
          <a:p>
            <a:r>
              <a:rPr lang="en-US"/>
              <a:t/>
            </a:r>
          </a:p>
          <a:p>
            <a:r>
              <a:rPr lang="en-US"/>
              <a:t>Colorado’s companies participated in the Corporate Challenge, presented by Delta Dental of Colorado.</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Delta Dental of Colorado sponsored the 2022 Corporate Challenge, provided an exciting opportunity for companies to participate in Colorado Gives Day, the state’s largest giving day. Companies of all sizes created a group fundraising page, allowed employees to donate to organizations that align with their personal and corporate values. The page could be customized to promote causes that the company is connected to. As a bonus, Delta Dental of Colorado Foundation provided the first 100 companies who created a page and raised $1,000 with a $1,000 match, totaling $100,000 in matching gifts. From November 1 to Colorado Gives Day, all participating companies had access to a fundraising page, communications plan, toolkit, and more to inspire employee giving.</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3.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4.png" Type="http://schemas.openxmlformats.org/officeDocument/2006/relationships/image"/><Relationship Id="rId4" Target="../media/image5.svg" Type="http://schemas.openxmlformats.org/officeDocument/2006/relationships/image"/><Relationship Id="rId5" Target="../media/image6.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https://www.coloradogives.org/p/workplace-giving" TargetMode="External" Type="http://schemas.openxmlformats.org/officeDocument/2006/relationships/hyperlink"/><Relationship Id="rId4" Target="https://www.youtube.com/watch?v=G0mF8zBE-Vg" TargetMode="External" Type="http://schemas.openxmlformats.org/officeDocument/2006/relationships/hyperlink"/><Relationship Id="rId5" Target="https://www.youtube.com/watch?v=z5PI15_WCRU" TargetMode="External" Type="http://schemas.openxmlformats.org/officeDocument/2006/relationships/hyperlink"/><Relationship Id="rId6" Target="mailto:GCulver@coloradogivesfoundation.org" TargetMode="External" Type="http://schemas.openxmlformats.org/officeDocument/2006/relationships/hyperlink"/></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8.pn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89728"/>
        </a:solidFill>
      </p:bgPr>
    </p:bg>
    <p:spTree>
      <p:nvGrpSpPr>
        <p:cNvPr id="1" name=""/>
        <p:cNvGrpSpPr/>
        <p:nvPr/>
      </p:nvGrpSpPr>
      <p:grpSpPr>
        <a:xfrm>
          <a:off x="0" y="0"/>
          <a:ext cx="0" cy="0"/>
          <a:chOff x="0" y="0"/>
          <a:chExt cx="0" cy="0"/>
        </a:xfrm>
      </p:grpSpPr>
      <p:sp>
        <p:nvSpPr>
          <p:cNvPr name="Freeform 2" id="2"/>
          <p:cNvSpPr/>
          <p:nvPr/>
        </p:nvSpPr>
        <p:spPr>
          <a:xfrm flipH="false" flipV="false" rot="0">
            <a:off x="7256545" y="4840101"/>
            <a:ext cx="13708378" cy="6288718"/>
          </a:xfrm>
          <a:custGeom>
            <a:avLst/>
            <a:gdLst/>
            <a:ahLst/>
            <a:cxnLst/>
            <a:rect r="r" b="b" t="t" l="l"/>
            <a:pathLst>
              <a:path h="6288718" w="13708378">
                <a:moveTo>
                  <a:pt x="0" y="0"/>
                </a:moveTo>
                <a:lnTo>
                  <a:pt x="13708378" y="0"/>
                </a:lnTo>
                <a:lnTo>
                  <a:pt x="13708378" y="6288718"/>
                </a:lnTo>
                <a:lnTo>
                  <a:pt x="0" y="6288718"/>
                </a:lnTo>
                <a:lnTo>
                  <a:pt x="0" y="0"/>
                </a:lnTo>
                <a:close/>
              </a:path>
            </a:pathLst>
          </a:custGeom>
          <a:blipFill>
            <a:blip r:embed="rId3"/>
            <a:stretch>
              <a:fillRect l="0" t="0" r="0" b="0"/>
            </a:stretch>
          </a:blipFill>
        </p:spPr>
      </p:sp>
      <p:sp>
        <p:nvSpPr>
          <p:cNvPr name="Freeform 3" id="3"/>
          <p:cNvSpPr/>
          <p:nvPr/>
        </p:nvSpPr>
        <p:spPr>
          <a:xfrm flipH="false" flipV="false" rot="0">
            <a:off x="1841769" y="1410857"/>
            <a:ext cx="4824088" cy="6858488"/>
          </a:xfrm>
          <a:custGeom>
            <a:avLst/>
            <a:gdLst/>
            <a:ahLst/>
            <a:cxnLst/>
            <a:rect r="r" b="b" t="t" l="l"/>
            <a:pathLst>
              <a:path h="6858488" w="4824088">
                <a:moveTo>
                  <a:pt x="0" y="0"/>
                </a:moveTo>
                <a:lnTo>
                  <a:pt x="4824088" y="0"/>
                </a:lnTo>
                <a:lnTo>
                  <a:pt x="4824088" y="6858488"/>
                </a:lnTo>
                <a:lnTo>
                  <a:pt x="0" y="6858488"/>
                </a:lnTo>
                <a:lnTo>
                  <a:pt x="0" y="0"/>
                </a:lnTo>
                <a:close/>
              </a:path>
            </a:pathLst>
          </a:custGeom>
          <a:blipFill>
            <a:blip r:embed="rId4"/>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89728"/>
        </a:solidFill>
      </p:bgPr>
    </p:bg>
    <p:spTree>
      <p:nvGrpSpPr>
        <p:cNvPr id="1" name=""/>
        <p:cNvGrpSpPr/>
        <p:nvPr/>
      </p:nvGrpSpPr>
      <p:grpSpPr>
        <a:xfrm>
          <a:off x="0" y="0"/>
          <a:ext cx="0" cy="0"/>
          <a:chOff x="0" y="0"/>
          <a:chExt cx="0" cy="0"/>
        </a:xfrm>
      </p:grpSpPr>
      <p:sp>
        <p:nvSpPr>
          <p:cNvPr name="Freeform 2" id="2"/>
          <p:cNvSpPr/>
          <p:nvPr/>
        </p:nvSpPr>
        <p:spPr>
          <a:xfrm flipH="false" flipV="false" rot="0">
            <a:off x="3670460" y="1714919"/>
            <a:ext cx="10947079" cy="6857163"/>
          </a:xfrm>
          <a:custGeom>
            <a:avLst/>
            <a:gdLst/>
            <a:ahLst/>
            <a:cxnLst/>
            <a:rect r="r" b="b" t="t" l="l"/>
            <a:pathLst>
              <a:path h="6857163" w="10947079">
                <a:moveTo>
                  <a:pt x="0" y="0"/>
                </a:moveTo>
                <a:lnTo>
                  <a:pt x="10947080" y="0"/>
                </a:lnTo>
                <a:lnTo>
                  <a:pt x="10947080" y="6857162"/>
                </a:lnTo>
                <a:lnTo>
                  <a:pt x="0" y="6857162"/>
                </a:lnTo>
                <a:lnTo>
                  <a:pt x="0" y="0"/>
                </a:lnTo>
                <a:close/>
              </a:path>
            </a:pathLst>
          </a:custGeom>
          <a:blipFill>
            <a:blip r:embed="rId3"/>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89728"/>
        </a:solidFill>
      </p:bgPr>
    </p:bg>
    <p:spTree>
      <p:nvGrpSpPr>
        <p:cNvPr id="1" name=""/>
        <p:cNvGrpSpPr/>
        <p:nvPr/>
      </p:nvGrpSpPr>
      <p:grpSpPr>
        <a:xfrm>
          <a:off x="0" y="0"/>
          <a:ext cx="0" cy="0"/>
          <a:chOff x="0" y="0"/>
          <a:chExt cx="0" cy="0"/>
        </a:xfrm>
      </p:grpSpPr>
      <p:sp>
        <p:nvSpPr>
          <p:cNvPr name="Freeform 2" id="2"/>
          <p:cNvSpPr/>
          <p:nvPr/>
        </p:nvSpPr>
        <p:spPr>
          <a:xfrm flipH="false" flipV="false" rot="0">
            <a:off x="14348194" y="2840888"/>
            <a:ext cx="5182336" cy="8291738"/>
          </a:xfrm>
          <a:custGeom>
            <a:avLst/>
            <a:gdLst/>
            <a:ahLst/>
            <a:cxnLst/>
            <a:rect r="r" b="b" t="t" l="l"/>
            <a:pathLst>
              <a:path h="8291738" w="5182336">
                <a:moveTo>
                  <a:pt x="0" y="0"/>
                </a:moveTo>
                <a:lnTo>
                  <a:pt x="5182336" y="0"/>
                </a:lnTo>
                <a:lnTo>
                  <a:pt x="5182336" y="8291738"/>
                </a:lnTo>
                <a:lnTo>
                  <a:pt x="0" y="8291738"/>
                </a:lnTo>
                <a:lnTo>
                  <a:pt x="0" y="0"/>
                </a:lnTo>
                <a:close/>
              </a:path>
            </a:pathLst>
          </a:custGeom>
          <a:blipFill>
            <a:blip r:embed="rId3">
              <a:alphaModFix amt="38000"/>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0">
            <a:off x="1593306" y="8056820"/>
            <a:ext cx="4846307" cy="1201480"/>
          </a:xfrm>
          <a:custGeom>
            <a:avLst/>
            <a:gdLst/>
            <a:ahLst/>
            <a:cxnLst/>
            <a:rect r="r" b="b" t="t" l="l"/>
            <a:pathLst>
              <a:path h="1201480" w="4846307">
                <a:moveTo>
                  <a:pt x="0" y="0"/>
                </a:moveTo>
                <a:lnTo>
                  <a:pt x="4846307" y="0"/>
                </a:lnTo>
                <a:lnTo>
                  <a:pt x="4846307" y="1201480"/>
                </a:lnTo>
                <a:lnTo>
                  <a:pt x="0" y="1201480"/>
                </a:lnTo>
                <a:lnTo>
                  <a:pt x="0" y="0"/>
                </a:lnTo>
                <a:close/>
              </a:path>
            </a:pathLst>
          </a:custGeom>
          <a:blipFill>
            <a:blip r:embed="rId5"/>
            <a:stretch>
              <a:fillRect l="0" t="0" r="0" b="0"/>
            </a:stretch>
          </a:blipFill>
        </p:spPr>
      </p:sp>
      <p:sp>
        <p:nvSpPr>
          <p:cNvPr name="TextBox 4" id="4"/>
          <p:cNvSpPr txBox="true"/>
          <p:nvPr/>
        </p:nvSpPr>
        <p:spPr>
          <a:xfrm rot="0">
            <a:off x="1593306" y="3875327"/>
            <a:ext cx="11085624" cy="3545738"/>
          </a:xfrm>
          <a:prstGeom prst="rect">
            <a:avLst/>
          </a:prstGeom>
        </p:spPr>
        <p:txBody>
          <a:bodyPr anchor="t" rtlCol="false" tIns="0" lIns="0" bIns="0" rIns="0">
            <a:spAutoFit/>
          </a:bodyPr>
          <a:lstStyle/>
          <a:p>
            <a:pPr marL="869868" indent="-434934" lvl="1">
              <a:lnSpc>
                <a:spcPts val="5640"/>
              </a:lnSpc>
              <a:buFont typeface="Arial"/>
              <a:buChar char="•"/>
            </a:pPr>
            <a:r>
              <a:rPr lang="en-US" sz="4029">
                <a:solidFill>
                  <a:srgbClr val="FFFFFF"/>
                </a:solidFill>
                <a:latin typeface="Helvetica Now Bold"/>
              </a:rPr>
              <a:t>Choose [YOUR NONPROFIT] to support.</a:t>
            </a:r>
          </a:p>
          <a:p>
            <a:pPr marL="869868" indent="-434934" lvl="1">
              <a:lnSpc>
                <a:spcPts val="5640"/>
              </a:lnSpc>
              <a:buFont typeface="Arial"/>
              <a:buChar char="•"/>
            </a:pPr>
            <a:r>
              <a:rPr lang="en-US" sz="4029">
                <a:solidFill>
                  <a:srgbClr val="FFFFFF"/>
                </a:solidFill>
                <a:latin typeface="Helvetica Now Bold"/>
              </a:rPr>
              <a:t>Create a custom branded giving page in minutes. </a:t>
            </a:r>
          </a:p>
          <a:p>
            <a:pPr marL="869868" indent="-434934" lvl="1">
              <a:lnSpc>
                <a:spcPts val="5640"/>
              </a:lnSpc>
              <a:buFont typeface="Arial"/>
              <a:buChar char="•"/>
            </a:pPr>
            <a:r>
              <a:rPr lang="en-US" sz="4029">
                <a:solidFill>
                  <a:srgbClr val="FFFFFF"/>
                </a:solidFill>
                <a:latin typeface="Helvetica Now Bold"/>
              </a:rPr>
              <a:t>Share. Raise $1000.</a:t>
            </a:r>
          </a:p>
          <a:p>
            <a:pPr marL="869868" indent="-434934" lvl="1">
              <a:lnSpc>
                <a:spcPts val="5640"/>
              </a:lnSpc>
              <a:buFont typeface="Arial"/>
              <a:buChar char="•"/>
            </a:pPr>
            <a:r>
              <a:rPr lang="en-US" sz="4029">
                <a:solidFill>
                  <a:srgbClr val="FFFFFF"/>
                </a:solidFill>
                <a:latin typeface="Helvetica Now Bold"/>
              </a:rPr>
              <a:t>Delta Dental will match with $1000.</a:t>
            </a:r>
          </a:p>
        </p:txBody>
      </p:sp>
      <p:sp>
        <p:nvSpPr>
          <p:cNvPr name="TextBox 5" id="5"/>
          <p:cNvSpPr txBox="true"/>
          <p:nvPr/>
        </p:nvSpPr>
        <p:spPr>
          <a:xfrm rot="0">
            <a:off x="1593306" y="861700"/>
            <a:ext cx="16694694" cy="2299338"/>
          </a:xfrm>
          <a:prstGeom prst="rect">
            <a:avLst/>
          </a:prstGeom>
        </p:spPr>
        <p:txBody>
          <a:bodyPr anchor="t" rtlCol="false" tIns="0" lIns="0" bIns="0" rIns="0">
            <a:spAutoFit/>
          </a:bodyPr>
          <a:lstStyle/>
          <a:p>
            <a:pPr>
              <a:lnSpc>
                <a:spcPts val="9239"/>
              </a:lnSpc>
            </a:pPr>
            <a:r>
              <a:rPr lang="en-US" sz="6599">
                <a:solidFill>
                  <a:srgbClr val="FFFFFF"/>
                </a:solidFill>
                <a:latin typeface="Helvetica Now Heavy"/>
              </a:rPr>
              <a:t>Giving Made Easy</a:t>
            </a:r>
          </a:p>
          <a:p>
            <a:pPr>
              <a:lnSpc>
                <a:spcPts val="9239"/>
              </a:lnSpc>
            </a:pPr>
            <a:r>
              <a:rPr lang="en-US" sz="6599">
                <a:solidFill>
                  <a:srgbClr val="FFFFFF"/>
                </a:solidFill>
                <a:latin typeface="Helvetica Now Bold"/>
              </a:rPr>
              <a:t>Raise $1000 get $1000</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89728"/>
        </a:solidFill>
      </p:bgPr>
    </p:bg>
    <p:spTree>
      <p:nvGrpSpPr>
        <p:cNvPr id="1" name=""/>
        <p:cNvGrpSpPr/>
        <p:nvPr/>
      </p:nvGrpSpPr>
      <p:grpSpPr>
        <a:xfrm>
          <a:off x="0" y="0"/>
          <a:ext cx="0" cy="0"/>
          <a:chOff x="0" y="0"/>
          <a:chExt cx="0" cy="0"/>
        </a:xfrm>
      </p:grpSpPr>
      <p:sp>
        <p:nvSpPr>
          <p:cNvPr name="Freeform 2" id="2"/>
          <p:cNvSpPr/>
          <p:nvPr/>
        </p:nvSpPr>
        <p:spPr>
          <a:xfrm flipH="false" flipV="false" rot="0">
            <a:off x="9558052" y="1329911"/>
            <a:ext cx="7556418" cy="7627178"/>
          </a:xfrm>
          <a:custGeom>
            <a:avLst/>
            <a:gdLst/>
            <a:ahLst/>
            <a:cxnLst/>
            <a:rect r="r" b="b" t="t" l="l"/>
            <a:pathLst>
              <a:path h="7627178" w="7556418">
                <a:moveTo>
                  <a:pt x="0" y="0"/>
                </a:moveTo>
                <a:lnTo>
                  <a:pt x="7556417" y="0"/>
                </a:lnTo>
                <a:lnTo>
                  <a:pt x="7556417" y="7627178"/>
                </a:lnTo>
                <a:lnTo>
                  <a:pt x="0" y="7627178"/>
                </a:lnTo>
                <a:lnTo>
                  <a:pt x="0" y="0"/>
                </a:lnTo>
                <a:close/>
              </a:path>
            </a:pathLst>
          </a:custGeom>
          <a:blipFill>
            <a:blip r:embed="rId2"/>
            <a:stretch>
              <a:fillRect l="0" t="0" r="0" b="0"/>
            </a:stretch>
          </a:blipFill>
        </p:spPr>
      </p:sp>
      <p:sp>
        <p:nvSpPr>
          <p:cNvPr name="TextBox 3" id="3"/>
          <p:cNvSpPr txBox="true"/>
          <p:nvPr/>
        </p:nvSpPr>
        <p:spPr>
          <a:xfrm rot="0">
            <a:off x="1720548" y="1297679"/>
            <a:ext cx="3027759" cy="968375"/>
          </a:xfrm>
          <a:prstGeom prst="rect">
            <a:avLst/>
          </a:prstGeom>
        </p:spPr>
        <p:txBody>
          <a:bodyPr anchor="t" rtlCol="false" tIns="0" lIns="0" bIns="0" rIns="0">
            <a:spAutoFit/>
          </a:bodyPr>
          <a:lstStyle/>
          <a:p>
            <a:pPr algn="ctr">
              <a:lnSpc>
                <a:spcPts val="7000"/>
              </a:lnSpc>
            </a:pPr>
            <a:r>
              <a:rPr lang="en-US" sz="5000" u="sng">
                <a:solidFill>
                  <a:srgbClr val="FFFFFF"/>
                </a:solidFill>
                <a:latin typeface="Calibri"/>
                <a:hlinkClick r:id="rId3" tooltip="https://www.coloradogives.org/p/workplace-giving"/>
              </a:rPr>
              <a:t>Get Started</a:t>
            </a:r>
          </a:p>
        </p:txBody>
      </p:sp>
      <p:sp>
        <p:nvSpPr>
          <p:cNvPr name="TextBox 4" id="4"/>
          <p:cNvSpPr txBox="true"/>
          <p:nvPr/>
        </p:nvSpPr>
        <p:spPr>
          <a:xfrm rot="0">
            <a:off x="1720548" y="2547011"/>
            <a:ext cx="6844946" cy="5447666"/>
          </a:xfrm>
          <a:prstGeom prst="rect">
            <a:avLst/>
          </a:prstGeom>
        </p:spPr>
        <p:txBody>
          <a:bodyPr anchor="t" rtlCol="false" tIns="0" lIns="0" bIns="0" rIns="0">
            <a:spAutoFit/>
          </a:bodyPr>
          <a:lstStyle/>
          <a:p>
            <a:pPr>
              <a:lnSpc>
                <a:spcPts val="4759"/>
              </a:lnSpc>
            </a:pPr>
            <a:r>
              <a:rPr lang="en-US" sz="3399">
                <a:solidFill>
                  <a:srgbClr val="FFFFFF"/>
                </a:solidFill>
                <a:latin typeface="Calibri Bold"/>
              </a:rPr>
              <a:t>Create a Page: </a:t>
            </a:r>
            <a:r>
              <a:rPr lang="en-US" sz="3399">
                <a:solidFill>
                  <a:srgbClr val="FFFFFF"/>
                </a:solidFill>
                <a:latin typeface="Calibri"/>
              </a:rPr>
              <a:t>Short instructional video </a:t>
            </a:r>
            <a:r>
              <a:rPr lang="en-US" sz="3399" u="sng">
                <a:solidFill>
                  <a:srgbClr val="FFFFFF"/>
                </a:solidFill>
                <a:latin typeface="Calibri"/>
                <a:hlinkClick r:id="rId4" tooltip="https://www.youtube.com/watch?v=G0mF8zBE-Vg"/>
              </a:rPr>
              <a:t>Watch Now</a:t>
            </a:r>
          </a:p>
          <a:p>
            <a:pPr>
              <a:lnSpc>
                <a:spcPts val="4759"/>
              </a:lnSpc>
            </a:pPr>
          </a:p>
          <a:p>
            <a:pPr>
              <a:lnSpc>
                <a:spcPts val="4759"/>
              </a:lnSpc>
            </a:pPr>
            <a:r>
              <a:rPr lang="en-US" sz="3399">
                <a:solidFill>
                  <a:srgbClr val="FFFFFF"/>
                </a:solidFill>
                <a:latin typeface="Calibri Bold"/>
              </a:rPr>
              <a:t>Set up a Match: </a:t>
            </a:r>
            <a:r>
              <a:rPr lang="en-US" sz="3399">
                <a:solidFill>
                  <a:srgbClr val="FFFFFF"/>
                </a:solidFill>
                <a:latin typeface="Calibri"/>
              </a:rPr>
              <a:t>Incentive donations with a match  </a:t>
            </a:r>
            <a:r>
              <a:rPr lang="en-US" sz="3399" u="sng">
                <a:solidFill>
                  <a:srgbClr val="FFFFFF"/>
                </a:solidFill>
                <a:latin typeface="Calibri"/>
                <a:hlinkClick r:id="rId5" tooltip="https://www.youtube.com/watch?v=z5PI15_WCRU"/>
              </a:rPr>
              <a:t>Watch Now</a:t>
            </a:r>
          </a:p>
          <a:p>
            <a:pPr>
              <a:lnSpc>
                <a:spcPts val="4759"/>
              </a:lnSpc>
            </a:pPr>
          </a:p>
          <a:p>
            <a:pPr>
              <a:lnSpc>
                <a:spcPts val="4759"/>
              </a:lnSpc>
            </a:pPr>
            <a:r>
              <a:rPr lang="en-US" sz="3399">
                <a:solidFill>
                  <a:srgbClr val="FFFFFF"/>
                </a:solidFill>
                <a:latin typeface="Calibri"/>
              </a:rPr>
              <a:t>C</a:t>
            </a:r>
            <a:r>
              <a:rPr lang="en-US" sz="3399">
                <a:solidFill>
                  <a:srgbClr val="FFFFFF"/>
                </a:solidFill>
                <a:latin typeface="Calibri Bold"/>
              </a:rPr>
              <a:t>ontact Us: </a:t>
            </a:r>
            <a:r>
              <a:rPr lang="en-US" sz="3399">
                <a:solidFill>
                  <a:srgbClr val="FFFFFF"/>
                </a:solidFill>
                <a:latin typeface="Calibri"/>
              </a:rPr>
              <a:t>We are here to support</a:t>
            </a:r>
          </a:p>
          <a:p>
            <a:pPr>
              <a:lnSpc>
                <a:spcPts val="4759"/>
              </a:lnSpc>
            </a:pPr>
            <a:r>
              <a:rPr lang="en-US" sz="3399" u="sng">
                <a:solidFill>
                  <a:srgbClr val="FFFFFF"/>
                </a:solidFill>
                <a:latin typeface="Calibri"/>
                <a:hlinkClick r:id="rId6" tooltip="mailto:GCulver@coloradogivesfoundation.org"/>
              </a:rPr>
              <a:t>Email Us</a:t>
            </a:r>
          </a:p>
          <a:p>
            <a:pPr>
              <a:lnSpc>
                <a:spcPts val="4759"/>
              </a:lnSpc>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89728"/>
        </a:solidFill>
      </p:bgPr>
    </p:bg>
    <p:spTree>
      <p:nvGrpSpPr>
        <p:cNvPr id="1" name=""/>
        <p:cNvGrpSpPr/>
        <p:nvPr/>
      </p:nvGrpSpPr>
      <p:grpSpPr>
        <a:xfrm>
          <a:off x="0" y="0"/>
          <a:ext cx="0" cy="0"/>
          <a:chOff x="0" y="0"/>
          <a:chExt cx="0" cy="0"/>
        </a:xfrm>
      </p:grpSpPr>
      <p:sp>
        <p:nvSpPr>
          <p:cNvPr name="Freeform 2" id="2"/>
          <p:cNvSpPr/>
          <p:nvPr/>
        </p:nvSpPr>
        <p:spPr>
          <a:xfrm flipH="false" flipV="false" rot="0">
            <a:off x="8754984" y="4924283"/>
            <a:ext cx="13708378" cy="6288718"/>
          </a:xfrm>
          <a:custGeom>
            <a:avLst/>
            <a:gdLst/>
            <a:ahLst/>
            <a:cxnLst/>
            <a:rect r="r" b="b" t="t" l="l"/>
            <a:pathLst>
              <a:path h="6288718" w="13708378">
                <a:moveTo>
                  <a:pt x="0" y="0"/>
                </a:moveTo>
                <a:lnTo>
                  <a:pt x="13708378" y="0"/>
                </a:lnTo>
                <a:lnTo>
                  <a:pt x="13708378" y="6288718"/>
                </a:lnTo>
                <a:lnTo>
                  <a:pt x="0" y="6288718"/>
                </a:lnTo>
                <a:lnTo>
                  <a:pt x="0" y="0"/>
                </a:lnTo>
                <a:close/>
              </a:path>
            </a:pathLst>
          </a:custGeom>
          <a:blipFill>
            <a:blip r:embed="rId2"/>
            <a:stretch>
              <a:fillRect l="0" t="0" r="0" b="0"/>
            </a:stretch>
          </a:blipFill>
        </p:spPr>
      </p:sp>
      <p:sp>
        <p:nvSpPr>
          <p:cNvPr name="Freeform 3" id="3"/>
          <p:cNvSpPr/>
          <p:nvPr/>
        </p:nvSpPr>
        <p:spPr>
          <a:xfrm flipH="false" flipV="false" rot="0">
            <a:off x="11827764" y="2057400"/>
            <a:ext cx="5431536" cy="8229600"/>
          </a:xfrm>
          <a:custGeom>
            <a:avLst/>
            <a:gdLst/>
            <a:ahLst/>
            <a:cxnLst/>
            <a:rect r="r" b="b" t="t" l="l"/>
            <a:pathLst>
              <a:path h="8229600" w="5431536">
                <a:moveTo>
                  <a:pt x="0" y="0"/>
                </a:moveTo>
                <a:lnTo>
                  <a:pt x="5431536" y="0"/>
                </a:lnTo>
                <a:lnTo>
                  <a:pt x="5431536" y="8229600"/>
                </a:lnTo>
                <a:lnTo>
                  <a:pt x="0" y="8229600"/>
                </a:lnTo>
                <a:lnTo>
                  <a:pt x="0" y="0"/>
                </a:lnTo>
                <a:close/>
              </a:path>
            </a:pathLst>
          </a:custGeom>
          <a:blipFill>
            <a:blip r:embed="rId3"/>
            <a:stretch>
              <a:fillRect l="0" t="0" r="0" b="0"/>
            </a:stretch>
          </a:blipFill>
        </p:spPr>
      </p:sp>
      <p:sp>
        <p:nvSpPr>
          <p:cNvPr name="TextBox 4" id="4"/>
          <p:cNvSpPr txBox="true"/>
          <p:nvPr/>
        </p:nvSpPr>
        <p:spPr>
          <a:xfrm rot="0">
            <a:off x="1593306" y="861700"/>
            <a:ext cx="16694694" cy="1127763"/>
          </a:xfrm>
          <a:prstGeom prst="rect">
            <a:avLst/>
          </a:prstGeom>
        </p:spPr>
        <p:txBody>
          <a:bodyPr anchor="t" rtlCol="false" tIns="0" lIns="0" bIns="0" rIns="0">
            <a:spAutoFit/>
          </a:bodyPr>
          <a:lstStyle/>
          <a:p>
            <a:pPr>
              <a:lnSpc>
                <a:spcPts val="9239"/>
              </a:lnSpc>
            </a:pPr>
            <a:r>
              <a:rPr lang="en-US" sz="6599">
                <a:solidFill>
                  <a:srgbClr val="FFFFFF"/>
                </a:solidFill>
                <a:latin typeface="Helvetica Now Bold"/>
              </a:rPr>
              <a:t>About [YOUR NONPROFIT]!</a:t>
            </a:r>
          </a:p>
        </p:txBody>
      </p:sp>
      <p:sp>
        <p:nvSpPr>
          <p:cNvPr name="TextBox 5" id="5"/>
          <p:cNvSpPr txBox="true"/>
          <p:nvPr/>
        </p:nvSpPr>
        <p:spPr>
          <a:xfrm rot="0">
            <a:off x="1593306" y="2865144"/>
            <a:ext cx="6640817" cy="4974709"/>
          </a:xfrm>
          <a:prstGeom prst="rect">
            <a:avLst/>
          </a:prstGeom>
        </p:spPr>
        <p:txBody>
          <a:bodyPr anchor="t" rtlCol="false" tIns="0" lIns="0" bIns="0" rIns="0">
            <a:spAutoFit/>
          </a:bodyPr>
          <a:lstStyle/>
          <a:p>
            <a:pPr>
              <a:lnSpc>
                <a:spcPts val="5640"/>
              </a:lnSpc>
            </a:pPr>
            <a:r>
              <a:rPr lang="en-US" sz="4029">
                <a:solidFill>
                  <a:srgbClr val="FFFFFF"/>
                </a:solidFill>
                <a:latin typeface="Helvetica Now Bold"/>
              </a:rPr>
              <a:t>Add a short mention about your mission and how their support will help you achieve it.</a:t>
            </a:r>
          </a:p>
          <a:p>
            <a:pPr>
              <a:lnSpc>
                <a:spcPts val="5640"/>
              </a:lnSpc>
            </a:pPr>
          </a:p>
          <a:p>
            <a:pPr>
              <a:lnSpc>
                <a:spcPts val="5640"/>
              </a:lnSpc>
              <a:spcBef>
                <a:spcPct val="0"/>
              </a:spcBef>
            </a:pPr>
            <a:r>
              <a:rPr lang="en-US" sz="4029">
                <a:solidFill>
                  <a:srgbClr val="FFFFFF"/>
                </a:solidFill>
                <a:latin typeface="Helvetica Now Bold"/>
              </a:rPr>
              <a:t>Then, add a photo to the right that shows impact. </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89728"/>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1019760"/>
            <a:ext cx="4824088" cy="6858488"/>
          </a:xfrm>
          <a:custGeom>
            <a:avLst/>
            <a:gdLst/>
            <a:ahLst/>
            <a:cxnLst/>
            <a:rect r="r" b="b" t="t" l="l"/>
            <a:pathLst>
              <a:path h="6858488" w="4824088">
                <a:moveTo>
                  <a:pt x="0" y="0"/>
                </a:moveTo>
                <a:lnTo>
                  <a:pt x="4824088" y="0"/>
                </a:lnTo>
                <a:lnTo>
                  <a:pt x="4824088" y="6858488"/>
                </a:lnTo>
                <a:lnTo>
                  <a:pt x="0" y="6858488"/>
                </a:lnTo>
                <a:lnTo>
                  <a:pt x="0" y="0"/>
                </a:lnTo>
                <a:close/>
              </a:path>
            </a:pathLst>
          </a:custGeom>
          <a:blipFill>
            <a:blip r:embed="rId2"/>
            <a:stretch>
              <a:fillRect l="0" t="0" r="0" b="0"/>
            </a:stretch>
          </a:blipFill>
        </p:spPr>
      </p:sp>
      <p:sp>
        <p:nvSpPr>
          <p:cNvPr name="TextBox 3" id="3"/>
          <p:cNvSpPr txBox="true"/>
          <p:nvPr/>
        </p:nvSpPr>
        <p:spPr>
          <a:xfrm rot="0">
            <a:off x="6281656" y="1118486"/>
            <a:ext cx="9161191" cy="1899922"/>
          </a:xfrm>
          <a:prstGeom prst="rect">
            <a:avLst/>
          </a:prstGeom>
        </p:spPr>
        <p:txBody>
          <a:bodyPr anchor="t" rtlCol="false" tIns="0" lIns="0" bIns="0" rIns="0">
            <a:spAutoFit/>
          </a:bodyPr>
          <a:lstStyle/>
          <a:p>
            <a:pPr>
              <a:lnSpc>
                <a:spcPts val="8399"/>
              </a:lnSpc>
            </a:pPr>
            <a:r>
              <a:rPr lang="en-US" sz="5999">
                <a:solidFill>
                  <a:srgbClr val="FFFFFF"/>
                </a:solidFill>
                <a:latin typeface="Helvetica Now Heavy"/>
              </a:rPr>
              <a:t>Colorado Gives Day.</a:t>
            </a:r>
          </a:p>
          <a:p>
            <a:pPr>
              <a:lnSpc>
                <a:spcPts val="6859"/>
              </a:lnSpc>
            </a:pPr>
            <a:r>
              <a:rPr lang="en-US" sz="4899">
                <a:solidFill>
                  <a:srgbClr val="FFFFFF"/>
                </a:solidFill>
                <a:latin typeface="Helvetica Now"/>
              </a:rPr>
              <a:t>Easily the best day to give.</a:t>
            </a:r>
          </a:p>
        </p:txBody>
      </p:sp>
      <p:sp>
        <p:nvSpPr>
          <p:cNvPr name="TextBox 4" id="4"/>
          <p:cNvSpPr txBox="true"/>
          <p:nvPr/>
        </p:nvSpPr>
        <p:spPr>
          <a:xfrm rot="0">
            <a:off x="6281656" y="3423371"/>
            <a:ext cx="9434594" cy="5981066"/>
          </a:xfrm>
          <a:prstGeom prst="rect">
            <a:avLst/>
          </a:prstGeom>
        </p:spPr>
        <p:txBody>
          <a:bodyPr anchor="t" rtlCol="false" tIns="0" lIns="0" bIns="0" rIns="0">
            <a:spAutoFit/>
          </a:bodyPr>
          <a:lstStyle/>
          <a:p>
            <a:pPr>
              <a:lnSpc>
                <a:spcPts val="4759"/>
              </a:lnSpc>
            </a:pPr>
            <a:r>
              <a:rPr lang="en-US" sz="3399">
                <a:solidFill>
                  <a:srgbClr val="FDFDFD"/>
                </a:solidFill>
                <a:latin typeface="Helvetica Now"/>
              </a:rPr>
              <a:t>Tips:</a:t>
            </a:r>
          </a:p>
          <a:p>
            <a:pPr marL="734050" indent="-367025" lvl="1">
              <a:lnSpc>
                <a:spcPts val="4759"/>
              </a:lnSpc>
              <a:buFont typeface="Arial"/>
              <a:buChar char="•"/>
            </a:pPr>
            <a:r>
              <a:rPr lang="en-US" sz="3399">
                <a:solidFill>
                  <a:srgbClr val="FDFDFD"/>
                </a:solidFill>
                <a:latin typeface="Helvetica Now"/>
              </a:rPr>
              <a:t>Share a photo of the nonprofit(s) you’re supporting. Pull it from their ColoradoGives.org organization page.</a:t>
            </a:r>
          </a:p>
          <a:p>
            <a:pPr marL="734050" indent="-367025" lvl="1">
              <a:lnSpc>
                <a:spcPts val="4759"/>
              </a:lnSpc>
              <a:buFont typeface="Arial"/>
              <a:buChar char="•"/>
            </a:pPr>
            <a:r>
              <a:rPr lang="en-US" sz="3399">
                <a:solidFill>
                  <a:srgbClr val="FDFDFD"/>
                </a:solidFill>
                <a:latin typeface="Helvetica Now"/>
              </a:rPr>
              <a:t>Make a QR code to make giving quick and easy.</a:t>
            </a:r>
          </a:p>
          <a:p>
            <a:pPr marL="734050" indent="-367025" lvl="1">
              <a:lnSpc>
                <a:spcPts val="4759"/>
              </a:lnSpc>
              <a:buFont typeface="Arial"/>
              <a:buChar char="•"/>
            </a:pPr>
            <a:r>
              <a:rPr lang="en-US" sz="3399">
                <a:solidFill>
                  <a:srgbClr val="FDFDFD"/>
                </a:solidFill>
                <a:latin typeface="Helvetica Now"/>
              </a:rPr>
              <a:t>Colorado Gives Foundation can make you a QR code if you need help.</a:t>
            </a:r>
          </a:p>
          <a:p>
            <a:pPr marL="734050" indent="-367025" lvl="1">
              <a:lnSpc>
                <a:spcPts val="4759"/>
              </a:lnSpc>
              <a:buFont typeface="Arial"/>
              <a:buChar char="•"/>
            </a:pPr>
            <a:r>
              <a:rPr lang="en-US" sz="3399">
                <a:solidFill>
                  <a:srgbClr val="FDFDFD"/>
                </a:solidFill>
                <a:latin typeface="Helvetica Now"/>
              </a:rPr>
              <a:t>Contact: Hello@ColoradoGivesFoundation.org.</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89728"/>
        </a:solidFill>
      </p:bgPr>
    </p:bg>
    <p:spTree>
      <p:nvGrpSpPr>
        <p:cNvPr id="1" name=""/>
        <p:cNvGrpSpPr/>
        <p:nvPr/>
      </p:nvGrpSpPr>
      <p:grpSpPr>
        <a:xfrm>
          <a:off x="0" y="0"/>
          <a:ext cx="0" cy="0"/>
          <a:chOff x="0" y="0"/>
          <a:chExt cx="0" cy="0"/>
        </a:xfrm>
      </p:grpSpPr>
      <p:sp>
        <p:nvSpPr>
          <p:cNvPr name="Freeform 2" id="2"/>
          <p:cNvSpPr/>
          <p:nvPr/>
        </p:nvSpPr>
        <p:spPr>
          <a:xfrm flipH="false" flipV="false" rot="0">
            <a:off x="3670460" y="1714919"/>
            <a:ext cx="10947079" cy="6857163"/>
          </a:xfrm>
          <a:custGeom>
            <a:avLst/>
            <a:gdLst/>
            <a:ahLst/>
            <a:cxnLst/>
            <a:rect r="r" b="b" t="t" l="l"/>
            <a:pathLst>
              <a:path h="6857163" w="10947079">
                <a:moveTo>
                  <a:pt x="0" y="0"/>
                </a:moveTo>
                <a:lnTo>
                  <a:pt x="10947080" y="0"/>
                </a:lnTo>
                <a:lnTo>
                  <a:pt x="10947080" y="6857162"/>
                </a:lnTo>
                <a:lnTo>
                  <a:pt x="0" y="6857162"/>
                </a:lnTo>
                <a:lnTo>
                  <a:pt x="0" y="0"/>
                </a:lnTo>
                <a:close/>
              </a:path>
            </a:pathLst>
          </a:custGeom>
          <a:blipFill>
            <a:blip r:embed="rId2"/>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DAFwapSlF5o</dc:identifier>
  <dcterms:modified xsi:type="dcterms:W3CDTF">2011-08-01T06:04:30Z</dcterms:modified>
  <cp:revision>1</cp:revision>
  <dc:title>Customizable Presentation for Corporate Challenge</dc:title>
</cp:coreProperties>
</file>