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Stolzl" panose="00000500000000000000" pitchFamily="50" charset="0"/>
      <p:regular r:id="rId9"/>
    </p:embeddedFont>
    <p:embeddedFont>
      <p:font typeface="Stolzl Bold" panose="00000800000000000000" pitchFamily="50" charset="0"/>
      <p:regular r:id="rId10"/>
      <p:bold r:id="rId11"/>
    </p:embeddedFont>
    <p:embeddedFont>
      <p:font typeface="Stolzl Medium" panose="00000600000000000000" pitchFamily="50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77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ey Fontneau" userId="8939004f-f8ca-40ab-91cc-b77d23294174" providerId="ADAL" clId="{918921B0-C474-432B-A76B-6F2E6D8CBDBD}"/>
    <pc:docChg chg="modSld">
      <pc:chgData name="Lindsey Fontneau" userId="8939004f-f8ca-40ab-91cc-b77d23294174" providerId="ADAL" clId="{918921B0-C474-432B-A76B-6F2E6D8CBDBD}" dt="2024-09-16T16:10:20.350" v="4" actId="14100"/>
      <pc:docMkLst>
        <pc:docMk/>
      </pc:docMkLst>
      <pc:sldChg chg="modSp mod">
        <pc:chgData name="Lindsey Fontneau" userId="8939004f-f8ca-40ab-91cc-b77d23294174" providerId="ADAL" clId="{918921B0-C474-432B-A76B-6F2E6D8CBDBD}" dt="2024-09-16T16:10:20.350" v="4" actId="14100"/>
        <pc:sldMkLst>
          <pc:docMk/>
          <pc:sldMk cId="0" sldId="256"/>
        </pc:sldMkLst>
        <pc:spChg chg="mod">
          <ac:chgData name="Lindsey Fontneau" userId="8939004f-f8ca-40ab-91cc-b77d23294174" providerId="ADAL" clId="{918921B0-C474-432B-A76B-6F2E6D8CBDBD}" dt="2024-09-16T16:10:17.550" v="3" actId="14100"/>
          <ac:spMkLst>
            <pc:docMk/>
            <pc:sldMk cId="0" sldId="256"/>
            <ac:spMk id="6" creationId="{00000000-0000-0000-0000-000000000000}"/>
          </ac:spMkLst>
        </pc:spChg>
        <pc:spChg chg="mod">
          <ac:chgData name="Lindsey Fontneau" userId="8939004f-f8ca-40ab-91cc-b77d23294174" providerId="ADAL" clId="{918921B0-C474-432B-A76B-6F2E6D8CBDBD}" dt="2024-09-16T16:10:20.350" v="4" actId="14100"/>
          <ac:spMkLst>
            <pc:docMk/>
            <pc:sldMk cId="0" sldId="256"/>
            <ac:spMk id="7" creationId="{00000000-0000-0000-0000-000000000000}"/>
          </ac:spMkLst>
        </pc:spChg>
      </pc:sldChg>
      <pc:sldChg chg="modSp mod">
        <pc:chgData name="Lindsey Fontneau" userId="8939004f-f8ca-40ab-91cc-b77d23294174" providerId="ADAL" clId="{918921B0-C474-432B-A76B-6F2E6D8CBDBD}" dt="2024-09-16T16:10:09.141" v="2" actId="1076"/>
        <pc:sldMkLst>
          <pc:docMk/>
          <pc:sldMk cId="0" sldId="258"/>
        </pc:sldMkLst>
        <pc:spChg chg="mod">
          <ac:chgData name="Lindsey Fontneau" userId="8939004f-f8ca-40ab-91cc-b77d23294174" providerId="ADAL" clId="{918921B0-C474-432B-A76B-6F2E6D8CBDBD}" dt="2024-09-16T16:10:04.684" v="1" actId="1076"/>
          <ac:spMkLst>
            <pc:docMk/>
            <pc:sldMk cId="0" sldId="258"/>
            <ac:spMk id="14" creationId="{00000000-0000-0000-0000-000000000000}"/>
          </ac:spMkLst>
        </pc:spChg>
        <pc:grpChg chg="mod">
          <ac:chgData name="Lindsey Fontneau" userId="8939004f-f8ca-40ab-91cc-b77d23294174" providerId="ADAL" clId="{918921B0-C474-432B-A76B-6F2E6D8CBDBD}" dt="2024-09-16T16:10:09.141" v="2" actId="1076"/>
          <ac:grpSpMkLst>
            <pc:docMk/>
            <pc:sldMk cId="0" sldId="258"/>
            <ac:grpSpMk id="17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yLZkwdbfa0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Zrhp88LvvQ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6715" y="4883002"/>
            <a:ext cx="13031920" cy="5988094"/>
          </a:xfrm>
          <a:custGeom>
            <a:avLst/>
            <a:gdLst/>
            <a:ahLst/>
            <a:cxnLst/>
            <a:rect l="l" t="t" r="r" b="b"/>
            <a:pathLst>
              <a:path w="13031920" h="5988094">
                <a:moveTo>
                  <a:pt x="0" y="0"/>
                </a:moveTo>
                <a:lnTo>
                  <a:pt x="13031919" y="0"/>
                </a:lnTo>
                <a:lnTo>
                  <a:pt x="13031919" y="5988095"/>
                </a:lnTo>
                <a:lnTo>
                  <a:pt x="0" y="5988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1" t="-17312" r="-1121" b="-91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312568" y="1028700"/>
            <a:ext cx="2946732" cy="2946732"/>
          </a:xfrm>
          <a:custGeom>
            <a:avLst/>
            <a:gdLst/>
            <a:ahLst/>
            <a:cxnLst/>
            <a:rect l="l" t="t" r="r" b="b"/>
            <a:pathLst>
              <a:path w="2946732" h="2946732">
                <a:moveTo>
                  <a:pt x="0" y="0"/>
                </a:moveTo>
                <a:lnTo>
                  <a:pt x="2946732" y="0"/>
                </a:lnTo>
                <a:lnTo>
                  <a:pt x="2946732" y="2946732"/>
                </a:lnTo>
                <a:lnTo>
                  <a:pt x="0" y="2946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006895" y="3244443"/>
            <a:ext cx="12715742" cy="6524803"/>
            <a:chOff x="0" y="0"/>
            <a:chExt cx="1970001" cy="10108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70001" cy="1010863"/>
            </a:xfrm>
            <a:custGeom>
              <a:avLst/>
              <a:gdLst/>
              <a:ahLst/>
              <a:cxnLst/>
              <a:rect l="l" t="t" r="r" b="b"/>
              <a:pathLst>
                <a:path w="1970001" h="1010863">
                  <a:moveTo>
                    <a:pt x="33486" y="0"/>
                  </a:moveTo>
                  <a:lnTo>
                    <a:pt x="1936515" y="0"/>
                  </a:lnTo>
                  <a:cubicBezTo>
                    <a:pt x="1945396" y="0"/>
                    <a:pt x="1953913" y="3528"/>
                    <a:pt x="1960193" y="9808"/>
                  </a:cubicBezTo>
                  <a:cubicBezTo>
                    <a:pt x="1966473" y="16088"/>
                    <a:pt x="1970001" y="24605"/>
                    <a:pt x="1970001" y="33486"/>
                  </a:cubicBezTo>
                  <a:lnTo>
                    <a:pt x="1970001" y="977376"/>
                  </a:lnTo>
                  <a:cubicBezTo>
                    <a:pt x="1970001" y="995870"/>
                    <a:pt x="1955009" y="1010863"/>
                    <a:pt x="1936515" y="1010863"/>
                  </a:cubicBezTo>
                  <a:lnTo>
                    <a:pt x="33486" y="1010863"/>
                  </a:lnTo>
                  <a:cubicBezTo>
                    <a:pt x="24605" y="1010863"/>
                    <a:pt x="16088" y="1007335"/>
                    <a:pt x="9808" y="1001055"/>
                  </a:cubicBezTo>
                  <a:cubicBezTo>
                    <a:pt x="3528" y="994775"/>
                    <a:pt x="0" y="986257"/>
                    <a:pt x="0" y="977376"/>
                  </a:cubicBezTo>
                  <a:lnTo>
                    <a:pt x="0" y="33486"/>
                  </a:lnTo>
                  <a:cubicBezTo>
                    <a:pt x="0" y="14992"/>
                    <a:pt x="14992" y="0"/>
                    <a:pt x="33486" y="0"/>
                  </a:cubicBezTo>
                  <a:close/>
                </a:path>
              </a:pathLst>
            </a:custGeom>
            <a:blipFill>
              <a:blip r:embed="rId4"/>
              <a:stretch>
                <a:fillRect t="-4744" b="-47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00124" y="1033264"/>
            <a:ext cx="12715741" cy="1045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91"/>
              </a:lnSpc>
            </a:pPr>
            <a:r>
              <a:rPr lang="en-US" sz="6136" b="1" dirty="0">
                <a:solidFill>
                  <a:srgbClr val="FFFFFF"/>
                </a:solidFill>
                <a:latin typeface="Stolzl Medium"/>
                <a:ea typeface="Stolzl Medium"/>
                <a:cs typeface="Stolzl Medium"/>
                <a:sym typeface="Stolzl Medium"/>
              </a:rPr>
              <a:t>Good for Business Challenge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198" y="2087092"/>
            <a:ext cx="8573002" cy="476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66"/>
              </a:lnSpc>
            </a:pPr>
            <a:r>
              <a:rPr lang="en-US" sz="2761" b="1" dirty="0">
                <a:solidFill>
                  <a:srgbClr val="FFFFFF"/>
                </a:solidFill>
                <a:latin typeface="Stolzl Medium"/>
                <a:ea typeface="Stolzl Medium"/>
                <a:cs typeface="Stolzl Medium"/>
                <a:sym typeface="Stolzl Medium"/>
              </a:rPr>
              <a:t>Sponsored by Delta Dental of Colorado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75119" y="438744"/>
            <a:ext cx="4704756" cy="9409512"/>
            <a:chOff x="0" y="0"/>
            <a:chExt cx="317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solidFill>
              <a:srgbClr val="FFC425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52335" y="605851"/>
            <a:ext cx="4350324" cy="9074766"/>
            <a:chOff x="0" y="0"/>
            <a:chExt cx="697351" cy="14546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7351" cy="1454674"/>
            </a:xfrm>
            <a:custGeom>
              <a:avLst/>
              <a:gdLst/>
              <a:ahLst/>
              <a:cxnLst/>
              <a:rect l="l" t="t" r="r" b="b"/>
              <a:pathLst>
                <a:path w="697351" h="1454674">
                  <a:moveTo>
                    <a:pt x="113896" y="0"/>
                  </a:moveTo>
                  <a:lnTo>
                    <a:pt x="583456" y="0"/>
                  </a:lnTo>
                  <a:cubicBezTo>
                    <a:pt x="646359" y="0"/>
                    <a:pt x="697351" y="50993"/>
                    <a:pt x="697351" y="113896"/>
                  </a:cubicBezTo>
                  <a:lnTo>
                    <a:pt x="697351" y="1340778"/>
                  </a:lnTo>
                  <a:cubicBezTo>
                    <a:pt x="697351" y="1370985"/>
                    <a:pt x="685352" y="1399955"/>
                    <a:pt x="663992" y="1421314"/>
                  </a:cubicBezTo>
                  <a:cubicBezTo>
                    <a:pt x="642633" y="1442674"/>
                    <a:pt x="613663" y="1454674"/>
                    <a:pt x="583456" y="1454674"/>
                  </a:cubicBezTo>
                  <a:lnTo>
                    <a:pt x="113896" y="1454674"/>
                  </a:lnTo>
                  <a:cubicBezTo>
                    <a:pt x="50993" y="1454674"/>
                    <a:pt x="0" y="1403681"/>
                    <a:pt x="0" y="1340778"/>
                  </a:cubicBezTo>
                  <a:lnTo>
                    <a:pt x="0" y="113896"/>
                  </a:lnTo>
                  <a:cubicBezTo>
                    <a:pt x="0" y="83689"/>
                    <a:pt x="12000" y="54719"/>
                    <a:pt x="33359" y="33359"/>
                  </a:cubicBezTo>
                  <a:cubicBezTo>
                    <a:pt x="54719" y="12000"/>
                    <a:pt x="83689" y="0"/>
                    <a:pt x="113896" y="0"/>
                  </a:cubicBezTo>
                  <a:close/>
                </a:path>
              </a:pathLst>
            </a:custGeom>
            <a:blipFill>
              <a:blip r:embed="rId2"/>
              <a:stretch>
                <a:fillRect l="-134029" r="-137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7447033"/>
            <a:ext cx="5394914" cy="1811267"/>
          </a:xfrm>
          <a:custGeom>
            <a:avLst/>
            <a:gdLst/>
            <a:ahLst/>
            <a:cxnLst/>
            <a:rect l="l" t="t" r="r" b="b"/>
            <a:pathLst>
              <a:path w="5394914" h="1811267">
                <a:moveTo>
                  <a:pt x="0" y="0"/>
                </a:moveTo>
                <a:lnTo>
                  <a:pt x="5394914" y="0"/>
                </a:lnTo>
                <a:lnTo>
                  <a:pt x="5394914" y="1811267"/>
                </a:lnTo>
                <a:lnTo>
                  <a:pt x="0" y="1811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77" t="-24797" r="-6577" b="-265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53130" y="885825"/>
            <a:ext cx="9572986" cy="116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27"/>
              </a:lnSpc>
            </a:pPr>
            <a:r>
              <a:rPr lang="en-US" sz="6733" b="1">
                <a:solidFill>
                  <a:srgbClr val="FFFFFF"/>
                </a:solidFill>
                <a:latin typeface="Stolzl Medium"/>
                <a:ea typeface="Stolzl Medium"/>
                <a:cs typeface="Stolzl Medium"/>
                <a:sym typeface="Stolzl Medium"/>
              </a:rPr>
              <a:t>Colorado Gives Day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965609"/>
            <a:ext cx="7900376" cy="682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1"/>
              </a:lnSpc>
            </a:pPr>
            <a:r>
              <a:rPr lang="en-US" sz="3929" b="1">
                <a:solidFill>
                  <a:srgbClr val="FFFFFF"/>
                </a:solidFill>
                <a:latin typeface="Stolzl Medium"/>
                <a:ea typeface="Stolzl Medium"/>
                <a:cs typeface="Stolzl Medium"/>
                <a:sym typeface="Stolzl Medium"/>
              </a:rPr>
              <a:t>December 10, 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3130" y="3172930"/>
            <a:ext cx="10720148" cy="3501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838" lvl="1" indent="-403419" algn="l">
              <a:lnSpc>
                <a:spcPts val="7063"/>
              </a:lnSpc>
              <a:buFont typeface="Arial"/>
              <a:buChar char="•"/>
            </a:pPr>
            <a:r>
              <a:rPr lang="en-US" sz="3737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Created by Colorado Gives Foundation</a:t>
            </a:r>
          </a:p>
          <a:p>
            <a:pPr marL="806838" lvl="1" indent="-403419" algn="l">
              <a:lnSpc>
                <a:spcPts val="7063"/>
              </a:lnSpc>
              <a:buFont typeface="Arial"/>
              <a:buChar char="•"/>
            </a:pPr>
            <a:r>
              <a:rPr lang="en-US" sz="3737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Support local nonprofits</a:t>
            </a:r>
          </a:p>
          <a:p>
            <a:pPr marL="806838" lvl="1" indent="-403419" algn="l">
              <a:lnSpc>
                <a:spcPts val="7063"/>
              </a:lnSpc>
              <a:buFont typeface="Arial"/>
              <a:buChar char="•"/>
            </a:pPr>
            <a:r>
              <a:rPr lang="en-US" sz="3737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Statewide giving movement</a:t>
            </a:r>
          </a:p>
          <a:p>
            <a:pPr marL="806838" lvl="1" indent="-403419" algn="l">
              <a:lnSpc>
                <a:spcPts val="7063"/>
              </a:lnSpc>
              <a:buFont typeface="Arial"/>
              <a:buChar char="•"/>
            </a:pPr>
            <a:r>
              <a:rPr lang="en-US" sz="3737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$54 million+ was raised in 2023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4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18382"/>
            <a:chOff x="0" y="0"/>
            <a:chExt cx="2833290" cy="6070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607060"/>
            </a:xfrm>
            <a:custGeom>
              <a:avLst/>
              <a:gdLst/>
              <a:ahLst/>
              <a:cxnLst/>
              <a:rect l="l" t="t" r="r" b="b"/>
              <a:pathLst>
                <a:path w="2833290" h="607060">
                  <a:moveTo>
                    <a:pt x="0" y="0"/>
                  </a:moveTo>
                  <a:lnTo>
                    <a:pt x="2833290" y="0"/>
                  </a:lnTo>
                  <a:lnTo>
                    <a:pt x="2833290" y="607060"/>
                  </a:lnTo>
                  <a:lnTo>
                    <a:pt x="0" y="607060"/>
                  </a:lnTo>
                  <a:close/>
                </a:path>
              </a:pathLst>
            </a:custGeom>
            <a:blipFill>
              <a:blip r:embed="rId2"/>
              <a:stretch>
                <a:fillRect t="-81106" b="-811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56693" y="3019659"/>
            <a:ext cx="11308850" cy="1797445"/>
            <a:chOff x="0" y="0"/>
            <a:chExt cx="2978462" cy="4734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78463" cy="473401"/>
            </a:xfrm>
            <a:custGeom>
              <a:avLst/>
              <a:gdLst/>
              <a:ahLst/>
              <a:cxnLst/>
              <a:rect l="l" t="t" r="r" b="b"/>
              <a:pathLst>
                <a:path w="2978463" h="473401">
                  <a:moveTo>
                    <a:pt x="2775263" y="0"/>
                  </a:moveTo>
                  <a:cubicBezTo>
                    <a:pt x="2887487" y="0"/>
                    <a:pt x="2978463" y="105974"/>
                    <a:pt x="2978463" y="236701"/>
                  </a:cubicBezTo>
                  <a:cubicBezTo>
                    <a:pt x="2978463" y="367427"/>
                    <a:pt x="2887487" y="473401"/>
                    <a:pt x="2775263" y="473401"/>
                  </a:cubicBezTo>
                  <a:lnTo>
                    <a:pt x="203200" y="473401"/>
                  </a:lnTo>
                  <a:cubicBezTo>
                    <a:pt x="90976" y="473401"/>
                    <a:pt x="0" y="367427"/>
                    <a:pt x="0" y="236701"/>
                  </a:cubicBezTo>
                  <a:cubicBezTo>
                    <a:pt x="0" y="10597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89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78462" cy="511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1949" y="5603062"/>
            <a:ext cx="7658174" cy="3655238"/>
            <a:chOff x="0" y="0"/>
            <a:chExt cx="2016968" cy="9626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16968" cy="962696"/>
            </a:xfrm>
            <a:custGeom>
              <a:avLst/>
              <a:gdLst/>
              <a:ahLst/>
              <a:cxnLst/>
              <a:rect l="l" t="t" r="r" b="b"/>
              <a:pathLst>
                <a:path w="2016968" h="962696">
                  <a:moveTo>
                    <a:pt x="51558" y="0"/>
                  </a:moveTo>
                  <a:lnTo>
                    <a:pt x="1965410" y="0"/>
                  </a:lnTo>
                  <a:cubicBezTo>
                    <a:pt x="1993884" y="0"/>
                    <a:pt x="2016968" y="23083"/>
                    <a:pt x="2016968" y="51558"/>
                  </a:cubicBezTo>
                  <a:lnTo>
                    <a:pt x="2016968" y="911139"/>
                  </a:lnTo>
                  <a:cubicBezTo>
                    <a:pt x="2016968" y="939613"/>
                    <a:pt x="1993884" y="962696"/>
                    <a:pt x="1965410" y="962696"/>
                  </a:cubicBezTo>
                  <a:lnTo>
                    <a:pt x="51558" y="962696"/>
                  </a:lnTo>
                  <a:cubicBezTo>
                    <a:pt x="23083" y="962696"/>
                    <a:pt x="0" y="939613"/>
                    <a:pt x="0" y="911139"/>
                  </a:cubicBezTo>
                  <a:lnTo>
                    <a:pt x="0" y="51558"/>
                  </a:lnTo>
                  <a:cubicBezTo>
                    <a:pt x="0" y="23083"/>
                    <a:pt x="23083" y="0"/>
                    <a:pt x="51558" y="0"/>
                  </a:cubicBezTo>
                  <a:close/>
                </a:path>
              </a:pathLst>
            </a:custGeom>
            <a:solidFill>
              <a:srgbClr val="F89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16968" cy="1000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07877" y="5603062"/>
            <a:ext cx="7658174" cy="3655238"/>
            <a:chOff x="0" y="0"/>
            <a:chExt cx="2016968" cy="962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16968" cy="962696"/>
            </a:xfrm>
            <a:custGeom>
              <a:avLst/>
              <a:gdLst/>
              <a:ahLst/>
              <a:cxnLst/>
              <a:rect l="l" t="t" r="r" b="b"/>
              <a:pathLst>
                <a:path w="2016968" h="962696">
                  <a:moveTo>
                    <a:pt x="51558" y="0"/>
                  </a:moveTo>
                  <a:lnTo>
                    <a:pt x="1965410" y="0"/>
                  </a:lnTo>
                  <a:cubicBezTo>
                    <a:pt x="1993884" y="0"/>
                    <a:pt x="2016968" y="23083"/>
                    <a:pt x="2016968" y="51558"/>
                  </a:cubicBezTo>
                  <a:lnTo>
                    <a:pt x="2016968" y="911139"/>
                  </a:lnTo>
                  <a:cubicBezTo>
                    <a:pt x="2016968" y="939613"/>
                    <a:pt x="1993884" y="962696"/>
                    <a:pt x="1965410" y="962696"/>
                  </a:cubicBezTo>
                  <a:lnTo>
                    <a:pt x="51558" y="962696"/>
                  </a:lnTo>
                  <a:cubicBezTo>
                    <a:pt x="23083" y="962696"/>
                    <a:pt x="0" y="939613"/>
                    <a:pt x="0" y="911139"/>
                  </a:cubicBezTo>
                  <a:lnTo>
                    <a:pt x="0" y="51558"/>
                  </a:lnTo>
                  <a:cubicBezTo>
                    <a:pt x="0" y="23083"/>
                    <a:pt x="23083" y="0"/>
                    <a:pt x="51558" y="0"/>
                  </a:cubicBezTo>
                  <a:close/>
                </a:path>
              </a:pathLst>
            </a:custGeom>
            <a:solidFill>
              <a:srgbClr val="F89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016968" cy="1000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045419" y="1028700"/>
            <a:ext cx="6242581" cy="3381659"/>
          </a:xfrm>
          <a:custGeom>
            <a:avLst/>
            <a:gdLst/>
            <a:ahLst/>
            <a:cxnLst/>
            <a:rect l="l" t="t" r="r" b="b"/>
            <a:pathLst>
              <a:path w="6242581" h="3381659">
                <a:moveTo>
                  <a:pt x="0" y="0"/>
                </a:moveTo>
                <a:lnTo>
                  <a:pt x="6242581" y="0"/>
                </a:lnTo>
                <a:lnTo>
                  <a:pt x="6242581" y="3381659"/>
                </a:lnTo>
                <a:lnTo>
                  <a:pt x="0" y="3381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31" t="-20102" r="-38430" b="-266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62000" y="3261796"/>
            <a:ext cx="12077700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05"/>
              </a:lnSpc>
            </a:pPr>
            <a:r>
              <a:rPr lang="en-US" sz="4718" b="1" dirty="0">
                <a:solidFill>
                  <a:srgbClr val="FFFFFF"/>
                </a:solidFill>
                <a:latin typeface="Stolzl Medium"/>
                <a:ea typeface="Stolzl Medium"/>
                <a:cs typeface="Stolzl Medium"/>
                <a:sym typeface="Stolzl Medium"/>
              </a:rPr>
              <a:t>Good for Business Challenge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25087" y="6547627"/>
            <a:ext cx="5545291" cy="166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5"/>
              </a:lnSpc>
            </a:pPr>
            <a:r>
              <a:rPr lang="en-US" sz="4718" b="1">
                <a:solidFill>
                  <a:srgbClr val="FFFFFF"/>
                </a:solidFill>
                <a:latin typeface="Stolzl Bold"/>
                <a:ea typeface="Stolzl Bold"/>
                <a:cs typeface="Stolzl Bold"/>
                <a:sym typeface="Stolzl Bold"/>
              </a:rPr>
              <a:t>Create a culture of generosity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64318" y="6547627"/>
            <a:ext cx="5753975" cy="166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5"/>
              </a:lnSpc>
            </a:pPr>
            <a:r>
              <a:rPr lang="en-US" sz="4718" b="1">
                <a:solidFill>
                  <a:srgbClr val="FFFFFF"/>
                </a:solidFill>
                <a:latin typeface="Stolzl Bold"/>
                <a:ea typeface="Stolzl Bold"/>
                <a:cs typeface="Stolzl Bold"/>
                <a:sym typeface="Stolzl Bold"/>
              </a:rPr>
              <a:t>Improve your brand reputation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7236" y="4047845"/>
            <a:ext cx="7129633" cy="442348"/>
            <a:chOff x="0" y="0"/>
            <a:chExt cx="9506177" cy="589797"/>
          </a:xfrm>
        </p:grpSpPr>
        <p:sp>
          <p:nvSpPr>
            <p:cNvPr id="18" name="Freeform 18"/>
            <p:cNvSpPr/>
            <p:nvPr/>
          </p:nvSpPr>
          <p:spPr>
            <a:xfrm>
              <a:off x="2995411" y="0"/>
              <a:ext cx="3055144" cy="582405"/>
            </a:xfrm>
            <a:custGeom>
              <a:avLst/>
              <a:gdLst/>
              <a:ahLst/>
              <a:cxnLst/>
              <a:rect l="l" t="t" r="r" b="b"/>
              <a:pathLst>
                <a:path w="3055144" h="582405">
                  <a:moveTo>
                    <a:pt x="0" y="0"/>
                  </a:moveTo>
                  <a:lnTo>
                    <a:pt x="3055144" y="0"/>
                  </a:lnTo>
                  <a:lnTo>
                    <a:pt x="3055144" y="582405"/>
                  </a:lnTo>
                  <a:lnTo>
                    <a:pt x="0" y="582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88" t="-238466" r="-4816" b="-2375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3701"/>
              <a:ext cx="2919211" cy="536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1"/>
                </a:lnSpc>
              </a:pPr>
              <a:r>
                <a:rPr lang="en-US" sz="2357" dirty="0">
                  <a:solidFill>
                    <a:srgbClr val="FFFFFF"/>
                  </a:solidFill>
                  <a:latin typeface="Stolzl"/>
                  <a:ea typeface="Stolzl"/>
                  <a:cs typeface="Stolzl"/>
                  <a:sym typeface="Stolzl"/>
                </a:rPr>
                <a:t>sponsored by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202955" y="53701"/>
              <a:ext cx="3303222" cy="536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1"/>
                </a:lnSpc>
              </a:pPr>
              <a:r>
                <a:rPr lang="en-US" sz="2357">
                  <a:solidFill>
                    <a:srgbClr val="FFFFFF"/>
                  </a:solidFill>
                  <a:latin typeface="Stolzl"/>
                  <a:ea typeface="Stolzl"/>
                  <a:cs typeface="Stolzl"/>
                  <a:sym typeface="Stolzl"/>
                </a:rPr>
                <a:t>of Colorado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2689" y="-478320"/>
            <a:ext cx="13302735" cy="10436290"/>
            <a:chOff x="0" y="0"/>
            <a:chExt cx="3503601" cy="27486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03601" cy="2748652"/>
            </a:xfrm>
            <a:custGeom>
              <a:avLst/>
              <a:gdLst/>
              <a:ahLst/>
              <a:cxnLst/>
              <a:rect l="l" t="t" r="r" b="b"/>
              <a:pathLst>
                <a:path w="3503601" h="2748652">
                  <a:moveTo>
                    <a:pt x="38993" y="0"/>
                  </a:moveTo>
                  <a:lnTo>
                    <a:pt x="3464608" y="0"/>
                  </a:lnTo>
                  <a:cubicBezTo>
                    <a:pt x="3474950" y="0"/>
                    <a:pt x="3484868" y="4108"/>
                    <a:pt x="3492180" y="11421"/>
                  </a:cubicBezTo>
                  <a:cubicBezTo>
                    <a:pt x="3499493" y="18733"/>
                    <a:pt x="3503601" y="28651"/>
                    <a:pt x="3503601" y="38993"/>
                  </a:cubicBezTo>
                  <a:lnTo>
                    <a:pt x="3503601" y="2709660"/>
                  </a:lnTo>
                  <a:cubicBezTo>
                    <a:pt x="3503601" y="2720001"/>
                    <a:pt x="3499493" y="2729919"/>
                    <a:pt x="3492180" y="2737232"/>
                  </a:cubicBezTo>
                  <a:cubicBezTo>
                    <a:pt x="3484868" y="2744544"/>
                    <a:pt x="3474950" y="2748652"/>
                    <a:pt x="3464608" y="2748652"/>
                  </a:cubicBezTo>
                  <a:lnTo>
                    <a:pt x="38993" y="2748652"/>
                  </a:lnTo>
                  <a:cubicBezTo>
                    <a:pt x="28651" y="2748652"/>
                    <a:pt x="18733" y="2744544"/>
                    <a:pt x="11421" y="2737232"/>
                  </a:cubicBezTo>
                  <a:cubicBezTo>
                    <a:pt x="4108" y="2729919"/>
                    <a:pt x="0" y="2720001"/>
                    <a:pt x="0" y="2709660"/>
                  </a:cubicBezTo>
                  <a:lnTo>
                    <a:pt x="0" y="38993"/>
                  </a:lnTo>
                  <a:cubicBezTo>
                    <a:pt x="0" y="28651"/>
                    <a:pt x="4108" y="18733"/>
                    <a:pt x="11421" y="11421"/>
                  </a:cubicBezTo>
                  <a:cubicBezTo>
                    <a:pt x="18733" y="4108"/>
                    <a:pt x="28651" y="0"/>
                    <a:pt x="38993" y="0"/>
                  </a:cubicBezTo>
                  <a:close/>
                </a:path>
              </a:pathLst>
            </a:custGeom>
            <a:solidFill>
              <a:srgbClr val="F89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03601" cy="2786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185511" y="3171652"/>
            <a:ext cx="6337789" cy="633778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844" y="0"/>
                  </a:moveTo>
                  <a:lnTo>
                    <a:pt x="730956" y="0"/>
                  </a:lnTo>
                  <a:cubicBezTo>
                    <a:pt x="752663" y="0"/>
                    <a:pt x="773480" y="8623"/>
                    <a:pt x="788828" y="23971"/>
                  </a:cubicBezTo>
                  <a:cubicBezTo>
                    <a:pt x="804177" y="39320"/>
                    <a:pt x="812800" y="60137"/>
                    <a:pt x="812800" y="81844"/>
                  </a:cubicBezTo>
                  <a:lnTo>
                    <a:pt x="812800" y="730956"/>
                  </a:lnTo>
                  <a:cubicBezTo>
                    <a:pt x="812800" y="752663"/>
                    <a:pt x="804177" y="773480"/>
                    <a:pt x="788828" y="788828"/>
                  </a:cubicBezTo>
                  <a:cubicBezTo>
                    <a:pt x="773480" y="804177"/>
                    <a:pt x="752663" y="812800"/>
                    <a:pt x="730956" y="812800"/>
                  </a:cubicBezTo>
                  <a:lnTo>
                    <a:pt x="81844" y="812800"/>
                  </a:lnTo>
                  <a:cubicBezTo>
                    <a:pt x="60137" y="812800"/>
                    <a:pt x="39320" y="804177"/>
                    <a:pt x="23971" y="788828"/>
                  </a:cubicBezTo>
                  <a:cubicBezTo>
                    <a:pt x="8623" y="773480"/>
                    <a:pt x="0" y="752663"/>
                    <a:pt x="0" y="730956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028700"/>
            <a:ext cx="10156811" cy="854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7"/>
              </a:lnSpc>
            </a:pPr>
            <a:r>
              <a:rPr lang="en-US" sz="5614" b="1">
                <a:solidFill>
                  <a:srgbClr val="FFFFFF"/>
                </a:solidFill>
                <a:latin typeface="Stolzl Bold"/>
                <a:ea typeface="Stolzl Bold"/>
                <a:cs typeface="Stolzl Bold"/>
                <a:sym typeface="Stolzl Bold"/>
              </a:rPr>
              <a:t>About [Your Nonprofit]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776696"/>
            <a:ext cx="8623594" cy="575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975" lvl="1" indent="-452988" algn="l">
              <a:lnSpc>
                <a:spcPts val="5035"/>
              </a:lnSpc>
              <a:buFont typeface="Arial"/>
              <a:buChar char="•"/>
            </a:pPr>
            <a:r>
              <a:rPr lang="en-US" sz="4196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[Brief mention of your mission and vision.]</a:t>
            </a:r>
          </a:p>
          <a:p>
            <a:pPr algn="l">
              <a:lnSpc>
                <a:spcPts val="5035"/>
              </a:lnSpc>
            </a:pPr>
            <a:endParaRPr lang="en-US" sz="4196">
              <a:solidFill>
                <a:srgbClr val="FFFFFF"/>
              </a:solidFill>
              <a:latin typeface="Stolzl"/>
              <a:ea typeface="Stolzl"/>
              <a:cs typeface="Stolzl"/>
              <a:sym typeface="Stolzl"/>
            </a:endParaRPr>
          </a:p>
          <a:p>
            <a:pPr marL="905975" lvl="1" indent="-452988" algn="l">
              <a:lnSpc>
                <a:spcPts val="5035"/>
              </a:lnSpc>
              <a:buFont typeface="Arial"/>
              <a:buChar char="•"/>
            </a:pPr>
            <a:r>
              <a:rPr lang="en-US" sz="4196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[How can this business support your work through participating?]</a:t>
            </a:r>
          </a:p>
          <a:p>
            <a:pPr algn="l">
              <a:lnSpc>
                <a:spcPts val="5035"/>
              </a:lnSpc>
            </a:pPr>
            <a:endParaRPr lang="en-US" sz="4196">
              <a:solidFill>
                <a:srgbClr val="FFFFFF"/>
              </a:solidFill>
              <a:latin typeface="Stolzl"/>
              <a:ea typeface="Stolzl"/>
              <a:cs typeface="Stolzl"/>
              <a:sym typeface="Stolzl"/>
            </a:endParaRPr>
          </a:p>
          <a:p>
            <a:pPr marL="905975" lvl="1" indent="-452988" algn="l">
              <a:lnSpc>
                <a:spcPts val="5035"/>
              </a:lnSpc>
              <a:buFont typeface="Arial"/>
              <a:buChar char="•"/>
            </a:pPr>
            <a:r>
              <a:rPr lang="en-US" sz="4196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[Add a photo of your nonprofit in action]</a:t>
            </a:r>
          </a:p>
        </p:txBody>
      </p:sp>
      <p:sp>
        <p:nvSpPr>
          <p:cNvPr id="9" name="Freeform 9"/>
          <p:cNvSpPr/>
          <p:nvPr/>
        </p:nvSpPr>
        <p:spPr>
          <a:xfrm>
            <a:off x="10656856" y="0"/>
            <a:ext cx="7631144" cy="2918757"/>
          </a:xfrm>
          <a:custGeom>
            <a:avLst/>
            <a:gdLst/>
            <a:ahLst/>
            <a:cxnLst/>
            <a:rect l="l" t="t" r="r" b="b"/>
            <a:pathLst>
              <a:path w="7631144" h="2918757">
                <a:moveTo>
                  <a:pt x="0" y="0"/>
                </a:moveTo>
                <a:lnTo>
                  <a:pt x="7631144" y="0"/>
                </a:lnTo>
                <a:lnTo>
                  <a:pt x="7631144" y="2918757"/>
                </a:lnTo>
                <a:lnTo>
                  <a:pt x="0" y="2918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78" t="-69668" r="-21739" b="-1316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0167" y="0"/>
            <a:ext cx="5438536" cy="10287000"/>
            <a:chOff x="0" y="0"/>
            <a:chExt cx="143237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2372" cy="2709333"/>
            </a:xfrm>
            <a:custGeom>
              <a:avLst/>
              <a:gdLst/>
              <a:ahLst/>
              <a:cxnLst/>
              <a:rect l="l" t="t" r="r" b="b"/>
              <a:pathLst>
                <a:path w="1432372" h="2709333">
                  <a:moveTo>
                    <a:pt x="95377" y="0"/>
                  </a:moveTo>
                  <a:lnTo>
                    <a:pt x="1336995" y="0"/>
                  </a:lnTo>
                  <a:cubicBezTo>
                    <a:pt x="1362291" y="0"/>
                    <a:pt x="1386550" y="10049"/>
                    <a:pt x="1404437" y="27935"/>
                  </a:cubicBezTo>
                  <a:cubicBezTo>
                    <a:pt x="1422323" y="45822"/>
                    <a:pt x="1432372" y="70081"/>
                    <a:pt x="1432372" y="95377"/>
                  </a:cubicBezTo>
                  <a:lnTo>
                    <a:pt x="1432372" y="2613957"/>
                  </a:lnTo>
                  <a:cubicBezTo>
                    <a:pt x="1432372" y="2639252"/>
                    <a:pt x="1422323" y="2663512"/>
                    <a:pt x="1404437" y="2681398"/>
                  </a:cubicBezTo>
                  <a:cubicBezTo>
                    <a:pt x="1386550" y="2699285"/>
                    <a:pt x="1362291" y="2709333"/>
                    <a:pt x="1336995" y="2709333"/>
                  </a:cubicBezTo>
                  <a:lnTo>
                    <a:pt x="95377" y="2709333"/>
                  </a:lnTo>
                  <a:cubicBezTo>
                    <a:pt x="42702" y="2709333"/>
                    <a:pt x="0" y="2666632"/>
                    <a:pt x="0" y="2613957"/>
                  </a:cubicBezTo>
                  <a:lnTo>
                    <a:pt x="0" y="95377"/>
                  </a:lnTo>
                  <a:cubicBezTo>
                    <a:pt x="0" y="70081"/>
                    <a:pt x="10049" y="45822"/>
                    <a:pt x="27935" y="27935"/>
                  </a:cubicBezTo>
                  <a:cubicBezTo>
                    <a:pt x="45822" y="10049"/>
                    <a:pt x="70081" y="0"/>
                    <a:pt x="95377" y="0"/>
                  </a:cubicBezTo>
                  <a:close/>
                </a:path>
              </a:pathLst>
            </a:custGeom>
            <a:solidFill>
              <a:srgbClr val="FFC4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3237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36556" y="2863368"/>
            <a:ext cx="703628" cy="703628"/>
          </a:xfrm>
          <a:custGeom>
            <a:avLst/>
            <a:gdLst/>
            <a:ahLst/>
            <a:cxnLst/>
            <a:rect l="l" t="t" r="r" b="b"/>
            <a:pathLst>
              <a:path w="703628" h="703628">
                <a:moveTo>
                  <a:pt x="0" y="0"/>
                </a:moveTo>
                <a:lnTo>
                  <a:pt x="703628" y="0"/>
                </a:lnTo>
                <a:lnTo>
                  <a:pt x="703628" y="703628"/>
                </a:lnTo>
                <a:lnTo>
                  <a:pt x="0" y="70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745566" y="828617"/>
            <a:ext cx="5548533" cy="8877653"/>
          </a:xfrm>
          <a:custGeom>
            <a:avLst/>
            <a:gdLst/>
            <a:ahLst/>
            <a:cxnLst/>
            <a:rect l="l" t="t" r="r" b="b"/>
            <a:pathLst>
              <a:path w="5548533" h="8877653">
                <a:moveTo>
                  <a:pt x="0" y="0"/>
                </a:moveTo>
                <a:lnTo>
                  <a:pt x="5548532" y="0"/>
                </a:lnTo>
                <a:lnTo>
                  <a:pt x="5548532" y="8877652"/>
                </a:lnTo>
                <a:lnTo>
                  <a:pt x="0" y="8877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533299" y="2924802"/>
            <a:ext cx="11669088" cy="110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4"/>
              </a:lnSpc>
            </a:pPr>
            <a:r>
              <a:rPr lang="en-US" sz="3595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Choose your favorite Colorado nonprofit(s) to support.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47165" y="4314864"/>
            <a:ext cx="11324774" cy="109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3"/>
              </a:lnSpc>
            </a:pPr>
            <a:r>
              <a:rPr lang="en-US" sz="3594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Create a custom-branded group giving page in minutes.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33299" y="5822519"/>
            <a:ext cx="11338640" cy="109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3"/>
              </a:lnSpc>
            </a:pPr>
            <a:r>
              <a:rPr lang="en-US" sz="3594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Share, raise and compete with other Colorado businesses.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75898" y="1172025"/>
            <a:ext cx="11826488" cy="111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07"/>
              </a:lnSpc>
            </a:pPr>
            <a:r>
              <a:rPr lang="en-US" sz="7255" b="1">
                <a:solidFill>
                  <a:srgbClr val="FFFFFF"/>
                </a:solidFill>
                <a:latin typeface="Stolzl Bold"/>
                <a:ea typeface="Stolzl Bold"/>
                <a:cs typeface="Stolzl Bold"/>
                <a:sym typeface="Stolzl Bold"/>
              </a:rPr>
              <a:t>It’s easy to participate.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47165" y="7333474"/>
            <a:ext cx="11324774" cy="163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3"/>
              </a:lnSpc>
            </a:pPr>
            <a:r>
              <a:rPr lang="en-US" sz="3594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First 50 businesses to raise $1,000 will get an additional $1,000 to share with their designated nonprofit.</a:t>
            </a:r>
          </a:p>
        </p:txBody>
      </p:sp>
      <p:sp>
        <p:nvSpPr>
          <p:cNvPr id="12" name="Freeform 12"/>
          <p:cNvSpPr/>
          <p:nvPr/>
        </p:nvSpPr>
        <p:spPr>
          <a:xfrm>
            <a:off x="4536556" y="4247985"/>
            <a:ext cx="703628" cy="703628"/>
          </a:xfrm>
          <a:custGeom>
            <a:avLst/>
            <a:gdLst/>
            <a:ahLst/>
            <a:cxnLst/>
            <a:rect l="l" t="t" r="r" b="b"/>
            <a:pathLst>
              <a:path w="703628" h="703628">
                <a:moveTo>
                  <a:pt x="0" y="0"/>
                </a:moveTo>
                <a:lnTo>
                  <a:pt x="703628" y="0"/>
                </a:lnTo>
                <a:lnTo>
                  <a:pt x="703628" y="703628"/>
                </a:lnTo>
                <a:lnTo>
                  <a:pt x="0" y="70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536556" y="5755844"/>
            <a:ext cx="703628" cy="703628"/>
          </a:xfrm>
          <a:custGeom>
            <a:avLst/>
            <a:gdLst/>
            <a:ahLst/>
            <a:cxnLst/>
            <a:rect l="l" t="t" r="r" b="b"/>
            <a:pathLst>
              <a:path w="703628" h="703628">
                <a:moveTo>
                  <a:pt x="0" y="0"/>
                </a:moveTo>
                <a:lnTo>
                  <a:pt x="703628" y="0"/>
                </a:lnTo>
                <a:lnTo>
                  <a:pt x="703628" y="703628"/>
                </a:lnTo>
                <a:lnTo>
                  <a:pt x="0" y="70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536556" y="7259572"/>
            <a:ext cx="703628" cy="703628"/>
          </a:xfrm>
          <a:custGeom>
            <a:avLst/>
            <a:gdLst/>
            <a:ahLst/>
            <a:cxnLst/>
            <a:rect l="l" t="t" r="r" b="b"/>
            <a:pathLst>
              <a:path w="703628" h="703628">
                <a:moveTo>
                  <a:pt x="0" y="0"/>
                </a:moveTo>
                <a:lnTo>
                  <a:pt x="703628" y="0"/>
                </a:lnTo>
                <a:lnTo>
                  <a:pt x="703628" y="703628"/>
                </a:lnTo>
                <a:lnTo>
                  <a:pt x="0" y="703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6830" y="0"/>
            <a:ext cx="16253241" cy="5926820"/>
          </a:xfrm>
          <a:custGeom>
            <a:avLst/>
            <a:gdLst/>
            <a:ahLst/>
            <a:cxnLst/>
            <a:rect l="l" t="t" r="r" b="b"/>
            <a:pathLst>
              <a:path w="16253241" h="5926820">
                <a:moveTo>
                  <a:pt x="0" y="0"/>
                </a:moveTo>
                <a:lnTo>
                  <a:pt x="16253241" y="0"/>
                </a:lnTo>
                <a:lnTo>
                  <a:pt x="16253241" y="5926820"/>
                </a:lnTo>
                <a:lnTo>
                  <a:pt x="0" y="5926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21" t="-47504" r="-1119" b="-114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505" y="1028700"/>
            <a:ext cx="8273160" cy="8285062"/>
          </a:xfrm>
          <a:custGeom>
            <a:avLst/>
            <a:gdLst/>
            <a:ahLst/>
            <a:cxnLst/>
            <a:rect l="l" t="t" r="r" b="b"/>
            <a:pathLst>
              <a:path w="8273160" h="8285062">
                <a:moveTo>
                  <a:pt x="0" y="0"/>
                </a:moveTo>
                <a:lnTo>
                  <a:pt x="8273160" y="0"/>
                </a:lnTo>
                <a:lnTo>
                  <a:pt x="8273160" y="8285062"/>
                </a:lnTo>
                <a:lnTo>
                  <a:pt x="0" y="8285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5" b="-3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896234" y="8356047"/>
            <a:ext cx="7363066" cy="90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9"/>
              </a:lnSpc>
            </a:pPr>
            <a:r>
              <a:rPr lang="en-US" sz="2965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Example of a custom-branded group giving page on ColoradoGives.org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58623" y="0"/>
            <a:ext cx="3229377" cy="10287000"/>
            <a:chOff x="0" y="0"/>
            <a:chExt cx="85053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0536" cy="2709333"/>
            </a:xfrm>
            <a:custGeom>
              <a:avLst/>
              <a:gdLst/>
              <a:ahLst/>
              <a:cxnLst/>
              <a:rect l="l" t="t" r="r" b="b"/>
              <a:pathLst>
                <a:path w="850536" h="2709333">
                  <a:moveTo>
                    <a:pt x="0" y="0"/>
                  </a:moveTo>
                  <a:lnTo>
                    <a:pt x="850536" y="0"/>
                  </a:lnTo>
                  <a:lnTo>
                    <a:pt x="8505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5053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 tooltip="https://www.youtube.com/watch?v=yLZkwdbfa0g"/>
          </p:cNvPr>
          <p:cNvSpPr/>
          <p:nvPr/>
        </p:nvSpPr>
        <p:spPr>
          <a:xfrm>
            <a:off x="1602023" y="4855421"/>
            <a:ext cx="6942607" cy="3870190"/>
          </a:xfrm>
          <a:custGeom>
            <a:avLst/>
            <a:gdLst/>
            <a:ahLst/>
            <a:cxnLst/>
            <a:rect l="l" t="t" r="r" b="b"/>
            <a:pathLst>
              <a:path w="6942607" h="3870190">
                <a:moveTo>
                  <a:pt x="0" y="0"/>
                </a:moveTo>
                <a:lnTo>
                  <a:pt x="6942606" y="0"/>
                </a:lnTo>
                <a:lnTo>
                  <a:pt x="6942606" y="3870190"/>
                </a:lnTo>
                <a:lnTo>
                  <a:pt x="0" y="3870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hlinkClick r:id="rId4" tooltip="https://www.youtube.com/watch?v=Zrhp88LvvQ0"/>
          </p:cNvPr>
          <p:cNvSpPr/>
          <p:nvPr/>
        </p:nvSpPr>
        <p:spPr>
          <a:xfrm>
            <a:off x="9442241" y="4855421"/>
            <a:ext cx="6865082" cy="3870190"/>
          </a:xfrm>
          <a:custGeom>
            <a:avLst/>
            <a:gdLst/>
            <a:ahLst/>
            <a:cxnLst/>
            <a:rect l="l" t="t" r="r" b="b"/>
            <a:pathLst>
              <a:path w="6865082" h="3870190">
                <a:moveTo>
                  <a:pt x="0" y="0"/>
                </a:moveTo>
                <a:lnTo>
                  <a:pt x="6865082" y="0"/>
                </a:lnTo>
                <a:lnTo>
                  <a:pt x="6865082" y="3870190"/>
                </a:lnTo>
                <a:lnTo>
                  <a:pt x="0" y="3870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02023" y="3086188"/>
            <a:ext cx="1127276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5"/>
              </a:lnSpc>
            </a:pPr>
            <a:r>
              <a:rPr lang="en-US" sz="4571">
                <a:solidFill>
                  <a:srgbClr val="FFFFFF"/>
                </a:solidFill>
                <a:latin typeface="Stolzl"/>
                <a:ea typeface="Stolzl"/>
                <a:cs typeface="Stolzl"/>
                <a:sym typeface="Stolzl"/>
              </a:rPr>
              <a:t>Here are a few video tutorials to help you get started: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6978" y="1410458"/>
            <a:ext cx="12921605" cy="102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9"/>
              </a:lnSpc>
            </a:pPr>
            <a:r>
              <a:rPr lang="en-US" sz="6749" b="1">
                <a:solidFill>
                  <a:srgbClr val="FFFFFF"/>
                </a:solidFill>
                <a:latin typeface="Stolzl Bold"/>
                <a:ea typeface="Stolzl Bold"/>
                <a:cs typeface="Stolzl Bold"/>
                <a:sym typeface="Stolzl Bold"/>
              </a:rPr>
              <a:t>Ready to join the challenge?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Custom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Stolzl</vt:lpstr>
      <vt:lpstr>Stolzl Bold</vt:lpstr>
      <vt:lpstr>Stolzl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for Business Nonprofit Pitch</dc:title>
  <cp:lastModifiedBy>Lindsey Fontneau</cp:lastModifiedBy>
  <cp:revision>1</cp:revision>
  <dcterms:created xsi:type="dcterms:W3CDTF">2006-08-16T00:00:00Z</dcterms:created>
  <dcterms:modified xsi:type="dcterms:W3CDTF">2024-09-16T16:10:29Z</dcterms:modified>
  <dc:identifier>DAGPuMr6lqk</dc:identifier>
</cp:coreProperties>
</file>